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65" r:id="rId4"/>
    <p:sldId id="264" r:id="rId5"/>
    <p:sldId id="262" r:id="rId6"/>
    <p:sldId id="266" r:id="rId7"/>
    <p:sldId id="258" r:id="rId8"/>
    <p:sldId id="259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FF"/>
    <a:srgbClr val="105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58" d="100"/>
          <a:sy n="58" d="100"/>
        </p:scale>
        <p:origin x="95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chi, Cocoro" userId="d9438b08-ee71-41a3-87c2-7972804091fc" providerId="ADAL" clId="{CFC4E806-1B3F-4C51-B1F4-C8C06545DB56}"/>
    <pc:docChg chg="addSld modSld">
      <pc:chgData name="Wachi, Cocoro" userId="d9438b08-ee71-41a3-87c2-7972804091fc" providerId="ADAL" clId="{CFC4E806-1B3F-4C51-B1F4-C8C06545DB56}" dt="2025-05-05T15:01:18.659" v="11" actId="1076"/>
      <pc:docMkLst>
        <pc:docMk/>
      </pc:docMkLst>
      <pc:sldChg chg="modSp mod">
        <pc:chgData name="Wachi, Cocoro" userId="d9438b08-ee71-41a3-87c2-7972804091fc" providerId="ADAL" clId="{CFC4E806-1B3F-4C51-B1F4-C8C06545DB56}" dt="2025-05-05T15:01:18.659" v="11" actId="1076"/>
        <pc:sldMkLst>
          <pc:docMk/>
          <pc:sldMk cId="2466497129" sldId="267"/>
        </pc:sldMkLst>
        <pc:spChg chg="mod">
          <ac:chgData name="Wachi, Cocoro" userId="d9438b08-ee71-41a3-87c2-7972804091fc" providerId="ADAL" clId="{CFC4E806-1B3F-4C51-B1F4-C8C06545DB56}" dt="2025-05-05T15:01:18.659" v="11" actId="1076"/>
          <ac:spMkLst>
            <pc:docMk/>
            <pc:sldMk cId="2466497129" sldId="267"/>
            <ac:spMk id="2" creationId="{5FDDEEE1-E988-6200-649C-BD2C43E92AE7}"/>
          </ac:spMkLst>
        </pc:spChg>
      </pc:sldChg>
      <pc:sldChg chg="add">
        <pc:chgData name="Wachi, Cocoro" userId="d9438b08-ee71-41a3-87c2-7972804091fc" providerId="ADAL" clId="{CFC4E806-1B3F-4C51-B1F4-C8C06545DB56}" dt="2025-05-05T15:01:07.208" v="0" actId="2890"/>
        <pc:sldMkLst>
          <pc:docMk/>
          <pc:sldMk cId="3941342927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8C087-215B-45C5-8D90-B7CE2B2190BB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87A04-2741-4EB6-85AE-BE6A32FF8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4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87A04-2741-4EB6-85AE-BE6A32FF84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0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0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43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1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5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4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2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6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4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8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55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.cnn.com/2015/11/29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A0FDA51A-6D3B-870C-A9E6-C5FF2C50D5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1FB74-8225-9EC6-47A4-C744869CA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FFFFFF"/>
                </a:solidFill>
              </a:rPr>
              <a:t>Estimating the Price of S&amp;P 500 Using Economic and Financial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5DE20-8409-BD0B-D527-1BF9B28DE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70" y="5253051"/>
            <a:ext cx="4892948" cy="812923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Group: Stonks Go Up</a:t>
            </a:r>
          </a:p>
          <a:p>
            <a:r>
              <a:rPr lang="en-US" dirty="0">
                <a:solidFill>
                  <a:srgbClr val="FFFFFF"/>
                </a:solidFill>
              </a:rPr>
              <a:t>Liam Otten, </a:t>
            </a:r>
            <a:r>
              <a:rPr lang="en-US" dirty="0" err="1">
                <a:solidFill>
                  <a:srgbClr val="FFFFFF"/>
                </a:solidFill>
              </a:rPr>
              <a:t>Cocoro</a:t>
            </a:r>
            <a:r>
              <a:rPr lang="en-US" dirty="0">
                <a:solidFill>
                  <a:srgbClr val="FFFFFF"/>
                </a:solidFill>
              </a:rPr>
              <a:t> Wachi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568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448CE-AEE7-5004-8C33-83A93400D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55D3-1F0E-3151-0CC9-1DB9F94E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13" y="372359"/>
            <a:ext cx="6034097" cy="834271"/>
          </a:xfrm>
        </p:spPr>
        <p:txBody>
          <a:bodyPr>
            <a:normAutofit/>
          </a:bodyPr>
          <a:lstStyle/>
          <a:p>
            <a:r>
              <a:rPr lang="en-US" dirty="0"/>
              <a:t>Improvements/Discussion</a:t>
            </a:r>
          </a:p>
        </p:txBody>
      </p:sp>
    </p:spTree>
    <p:extLst>
      <p:ext uri="{BB962C8B-B14F-4D97-AF65-F5344CB8AC3E}">
        <p14:creationId xmlns:p14="http://schemas.microsoft.com/office/powerpoint/2010/main" val="3941342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B661BCB-DEDF-680D-4B49-40071358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07" y="2940295"/>
            <a:ext cx="7890353" cy="363789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32C5EB-1EBC-F48E-02C4-17DCAE4E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88" y="1162227"/>
            <a:ext cx="11132867" cy="21828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The S&amp;P 500 (Standard’s &amp; Poor’s 500) tracks the top 500 largest publicly traded companies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Movement of S&amp;P reflects a broader economic trend 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Many factors like international/political events, macroeconomic trends affect S&amp;P price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5214B60-390B-CBB7-1DFC-60C1E3B72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44" y="382132"/>
            <a:ext cx="2721188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54DE8-8380-6D1B-87A3-9C4F5AE82E2C}"/>
              </a:ext>
            </a:extLst>
          </p:cNvPr>
          <p:cNvSpPr txBox="1"/>
          <p:nvPr/>
        </p:nvSpPr>
        <p:spPr>
          <a:xfrm>
            <a:off x="302071" y="3257480"/>
            <a:ext cx="437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It’s hard to predict!!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B92628-88F7-636C-45F1-8C378FE9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43" y="5217974"/>
            <a:ext cx="1737467" cy="9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8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24B15-7AD7-3886-C0CC-D9D327033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62FFF6C-F845-3EFF-7A51-6FB2BBFBDC47}"/>
              </a:ext>
            </a:extLst>
          </p:cNvPr>
          <p:cNvSpPr txBox="1"/>
          <p:nvPr/>
        </p:nvSpPr>
        <p:spPr>
          <a:xfrm>
            <a:off x="252150" y="3609052"/>
            <a:ext cx="65495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Hypothesis </a:t>
            </a:r>
          </a:p>
          <a:p>
            <a:pPr marL="608076" lvl="1" indent="-342900">
              <a:lnSpc>
                <a:spcPct val="100000"/>
              </a:lnSpc>
            </a:pPr>
            <a:r>
              <a:rPr lang="en-US" sz="2200" b="1" dirty="0"/>
              <a:t>H  : Indicators such as Dow Jones index, US GDP, CPI, HPI, and Foreign Exchange have no correlation with the price of S&amp;P 500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93A5FE0-9B9F-2007-FE32-25E6E0B6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43" y="354424"/>
            <a:ext cx="2721188" cy="1097280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5F16DF0-2F32-D830-972B-41B0C14F44BA}"/>
              </a:ext>
            </a:extLst>
          </p:cNvPr>
          <p:cNvSpPr txBox="1">
            <a:spLocks/>
          </p:cNvSpPr>
          <p:nvPr/>
        </p:nvSpPr>
        <p:spPr>
          <a:xfrm>
            <a:off x="251894" y="1138368"/>
            <a:ext cx="9469621" cy="249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This project focuses on past movement of key financial indicators, ignoring other influences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See how effective a simple model like a Linear Regression works with a complex index.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Create a model that predicts future price using movement from 60 previous days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5F734-62D0-BF63-4C1B-101B3A572214}"/>
              </a:ext>
            </a:extLst>
          </p:cNvPr>
          <p:cNvSpPr txBox="1"/>
          <p:nvPr/>
        </p:nvSpPr>
        <p:spPr>
          <a:xfrm>
            <a:off x="732201" y="4131198"/>
            <a:ext cx="311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0</a:t>
            </a:r>
          </a:p>
        </p:txBody>
      </p:sp>
      <p:pic>
        <p:nvPicPr>
          <p:cNvPr id="1028" name="Picture 4" descr="New York Times calls Donald Trump's latest criticisms 'outrageous'">
            <a:extLst>
              <a:ext uri="{FF2B5EF4-FFF2-40B4-BE49-F238E27FC236}">
                <a16:creationId xmlns:a16="http://schemas.microsoft.com/office/drawing/2014/main" id="{78B4054F-713F-E73E-F994-B19448EE5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04" y="3348776"/>
            <a:ext cx="4298701" cy="29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6F3D5B-EA69-C7C7-F83A-08032B4A04C3}"/>
              </a:ext>
            </a:extLst>
          </p:cNvPr>
          <p:cNvSpPr txBox="1"/>
          <p:nvPr/>
        </p:nvSpPr>
        <p:spPr>
          <a:xfrm>
            <a:off x="7641405" y="6277778"/>
            <a:ext cx="3999215" cy="36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https://money.cnn.com/2015/11/29/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05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5A095-7FC0-3258-7878-B438D5FF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EEB9187-BAB6-F4B8-B76A-BBDE24543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Data was pulled from a variety of sources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This project uses daily/monthly/quarterly data from 1/1/1987 to 3/25/2025 – about 38 years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Dependent variable is the S&amp;P 500 Price  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Feature variables: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/>
              <a:t>S&amp;P 500, Dow Jones index, US GDP, USD/EUR, USD/JPY, Home Price Index (HPI), Consumer Price Index (CPI), Federal Bond Yield. 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All are public information and relatively known to common people.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67D88E-DC62-EA79-6D12-880F5AAFB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535"/>
          <a:stretch/>
        </p:blipFill>
        <p:spPr>
          <a:xfrm>
            <a:off x="3793979" y="229275"/>
            <a:ext cx="7757941" cy="222933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3D5EF7E-4DC4-814E-A043-150E815E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93632"/>
            <a:ext cx="2721188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0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4232-EF71-2954-D20A-ABE7F78EC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F151CFE-CD2A-AB35-1E59-35D992D1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3340563"/>
            <a:ext cx="5588207" cy="2659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56F73-F3C3-1809-A309-9A7561DD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15" y="338181"/>
            <a:ext cx="5341719" cy="1097280"/>
          </a:xfrm>
        </p:spPr>
        <p:txBody>
          <a:bodyPr>
            <a:normAutofit fontScale="90000"/>
          </a:bodyPr>
          <a:lstStyle/>
          <a:p>
            <a:r>
              <a:rPr lang="en-US" dirty="0"/>
              <a:t>Time Series Features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69D350-FC12-748A-1BEC-2C2F3A498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33" y="1112662"/>
            <a:ext cx="10124722" cy="20775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Used </a:t>
            </a:r>
            <a:r>
              <a:rPr lang="en-US" sz="2200" b="1" dirty="0" err="1"/>
              <a:t>ffill</a:t>
            </a:r>
            <a:r>
              <a:rPr lang="en-US" sz="2200" b="1" dirty="0"/>
              <a:t>() to create continuous data for non-daily data 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Filtered out weekends since market is closed -&gt; affects accuracy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Data with exponential growth was linearized using log</a:t>
            </a:r>
          </a:p>
          <a:p>
            <a:pPr lvl="1">
              <a:lnSpc>
                <a:spcPct val="100000"/>
              </a:lnSpc>
            </a:pPr>
            <a:r>
              <a:rPr lang="en-US" sz="2200" b="1" dirty="0"/>
              <a:t>Was determined by visualizing each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D65B9F-13F1-D8EF-B67E-3A60DCA53A3C}"/>
              </a:ext>
            </a:extLst>
          </p:cNvPr>
          <p:cNvSpPr/>
          <p:nvPr/>
        </p:nvSpPr>
        <p:spPr>
          <a:xfrm>
            <a:off x="1414898" y="3473450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BD3FC-CE81-58B3-3B26-4AF1CC0F33E2}"/>
              </a:ext>
            </a:extLst>
          </p:cNvPr>
          <p:cNvSpPr/>
          <p:nvPr/>
        </p:nvSpPr>
        <p:spPr>
          <a:xfrm>
            <a:off x="2588133" y="3473450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CF57D0-2F08-6C38-A179-D10886975391}"/>
              </a:ext>
            </a:extLst>
          </p:cNvPr>
          <p:cNvSpPr/>
          <p:nvPr/>
        </p:nvSpPr>
        <p:spPr>
          <a:xfrm>
            <a:off x="3776664" y="3479800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074EC4-A79B-4648-5AB4-C4081B5C1517}"/>
              </a:ext>
            </a:extLst>
          </p:cNvPr>
          <p:cNvSpPr/>
          <p:nvPr/>
        </p:nvSpPr>
        <p:spPr>
          <a:xfrm>
            <a:off x="4945418" y="3480842"/>
            <a:ext cx="336550" cy="233045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277D03-83B5-514A-6154-EFB72164C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009" y="3297158"/>
            <a:ext cx="6302560" cy="267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097CA-6F5F-E3EE-A26D-6EB6BD22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1E4B-A8B1-B435-6D27-C42C2CF6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92" y="248949"/>
            <a:ext cx="4893454" cy="1097280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5ABBF4-3823-C657-AB6A-7C17BA7EB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57" y="3625844"/>
            <a:ext cx="10890928" cy="18873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For each daily feature, we added 60 extra features for each of the 60 previous days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The linear Regression we developed uses 480 total features (8 features × 60 days)</a:t>
            </a:r>
          </a:p>
          <a:p>
            <a:pPr lvl="1">
              <a:lnSpc>
                <a:spcPct val="100000"/>
              </a:lnSpc>
            </a:pPr>
            <a:r>
              <a:rPr lang="en-US" sz="2000" b="1" dirty="0"/>
              <a:t>From there, we selected the highest influencing features to remove redundancy	</a:t>
            </a:r>
          </a:p>
          <a:p>
            <a:pPr lvl="1">
              <a:lnSpc>
                <a:spcPct val="100000"/>
              </a:lnSpc>
            </a:pPr>
            <a:r>
              <a:rPr lang="en-US" sz="2000" b="1" dirty="0"/>
              <a:t>Implemented a greedy model</a:t>
            </a:r>
            <a:r>
              <a:rPr lang="en-US" sz="1800" b="1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34F-8ADD-ADE5-54FE-EC04F2A15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1962" y="1052693"/>
            <a:ext cx="7384523" cy="2393923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139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2391-DFE2-7BFC-6F46-2A38FF8B3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14"/>
            <a:ext cx="2287848" cy="586508"/>
          </a:xfrm>
        </p:spPr>
        <p:txBody>
          <a:bodyPr>
            <a:normAutofit fontScale="90000"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94CD-95E4-5C8B-B5C4-0BBA03D1C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192600"/>
            <a:ext cx="10890928" cy="1402818"/>
          </a:xfrm>
        </p:spPr>
        <p:txBody>
          <a:bodyPr>
            <a:normAutofit/>
          </a:bodyPr>
          <a:lstStyle/>
          <a:p>
            <a:r>
              <a:rPr lang="en-US" sz="2200" b="1" dirty="0"/>
              <a:t>Used scikit-learn Linear Regression</a:t>
            </a:r>
          </a:p>
          <a:p>
            <a:pPr lvl="1"/>
            <a:r>
              <a:rPr lang="en-US" sz="2200" b="1" dirty="0"/>
              <a:t>Data used for training were standardized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FC2A5-910F-CFF2-3CD0-56B241A36647}"/>
              </a:ext>
            </a:extLst>
          </p:cNvPr>
          <p:cNvSpPr txBox="1"/>
          <p:nvPr/>
        </p:nvSpPr>
        <p:spPr>
          <a:xfrm>
            <a:off x="604981" y="2190065"/>
            <a:ext cx="110842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1 – Selecting influencing features</a:t>
            </a:r>
          </a:p>
          <a:p>
            <a:r>
              <a:rPr lang="en-US" sz="2200" b="1" dirty="0"/>
              <a:t>	Fits all 480 features to the linear regression model and select features with highest 	correlation coefficient</a:t>
            </a:r>
          </a:p>
          <a:p>
            <a:r>
              <a:rPr lang="en-US" sz="2200" b="1" dirty="0"/>
              <a:t>2 – Values are first normalized for equal weights between the features.        </a:t>
            </a:r>
          </a:p>
          <a:p>
            <a:r>
              <a:rPr lang="en-US" sz="2200" b="1" dirty="0"/>
              <a:t>      We used adjusted R^2 as our optimization function.</a:t>
            </a:r>
          </a:p>
          <a:p>
            <a:r>
              <a:rPr lang="en-US" sz="2200" b="1" dirty="0"/>
              <a:t>	Select the features (Greedy model). For each features, the model keeps it if the 	addition of the feature improves the overall R^2</a:t>
            </a:r>
          </a:p>
          <a:p>
            <a:r>
              <a:rPr lang="en-US" sz="2200" b="1" dirty="0"/>
              <a:t>3 – Testing the model</a:t>
            </a:r>
          </a:p>
          <a:p>
            <a:r>
              <a:rPr lang="en-US" sz="2200" b="1" dirty="0"/>
              <a:t>	A function for testing takes in a date and predicts the movement for the next 15 days 	using the model</a:t>
            </a:r>
          </a:p>
        </p:txBody>
      </p:sp>
    </p:spTree>
    <p:extLst>
      <p:ext uri="{BB962C8B-B14F-4D97-AF65-F5344CB8AC3E}">
        <p14:creationId xmlns:p14="http://schemas.microsoft.com/office/powerpoint/2010/main" val="274204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D882-B75B-39F7-37E5-32701309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44079"/>
            <a:ext cx="1987971" cy="834271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CB600-3EC5-7DFB-C712-1E183F90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520"/>
            <a:ext cx="5960882" cy="2674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28E6C1-A4D8-ADFB-6D5C-5869EEE0D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0" y="1178350"/>
            <a:ext cx="5685111" cy="2595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2E81B-FC41-48A8-BF71-18BF81FB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961" y="3742367"/>
            <a:ext cx="6501749" cy="2909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FAA78-F959-DEAD-5C15-E656F02C7DFB}"/>
              </a:ext>
            </a:extLst>
          </p:cNvPr>
          <p:cNvSpPr txBox="1"/>
          <p:nvPr/>
        </p:nvSpPr>
        <p:spPr>
          <a:xfrm>
            <a:off x="3525625" y="655163"/>
            <a:ext cx="2658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Good Results</a:t>
            </a:r>
            <a:r>
              <a:rPr lang="en-US" sz="2200" b="1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</a:t>
            </a:r>
            <a:r>
              <a:rPr lang="en-US" sz="2200" b="1" dirty="0">
                <a:sym typeface="Wingdings" panose="05000000000000000000" pitchFamily="2" charset="2"/>
              </a:rPr>
              <a:t></a:t>
            </a:r>
            <a:endParaRPr lang="en-US" sz="2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B0443-17FA-216D-D8D3-E1B188AE0941}"/>
              </a:ext>
            </a:extLst>
          </p:cNvPr>
          <p:cNvSpPr txBox="1"/>
          <p:nvPr/>
        </p:nvSpPr>
        <p:spPr>
          <a:xfrm>
            <a:off x="7880808" y="3213556"/>
            <a:ext cx="3517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Not So Good Result</a:t>
            </a:r>
            <a:r>
              <a:rPr lang="en-US" sz="2200" b="1" kern="100" dirty="0">
                <a:effectLst/>
                <a:latin typeface="Aptos" panose="020B0004020202020204" pitchFamily="34" charset="0"/>
                <a:ea typeface="Yu Gothic" panose="020B0400000000000000" pitchFamily="34" charset="-128"/>
                <a:cs typeface="Times New Roman" panose="02020603050405020304" pitchFamily="18" charset="0"/>
                <a:sym typeface="Wingdings" panose="05000000000000000000" pitchFamily="2" charset="2"/>
              </a:rPr>
              <a:t>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8725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A02A3-1D01-2497-64C9-77E3C9960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EEE1-E988-6200-649C-BD2C43E9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90" y="383376"/>
            <a:ext cx="6034097" cy="834271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6649712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3791</TotalTime>
  <Words>464</Words>
  <Application>Microsoft Office PowerPoint</Application>
  <PresentationFormat>Widescreen</PresentationFormat>
  <Paragraphs>49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Grandview Display</vt:lpstr>
      <vt:lpstr>Wingdings</vt:lpstr>
      <vt:lpstr>DashVTI</vt:lpstr>
      <vt:lpstr>Estimating the Price of S&amp;P 500 Using Economic and Financial Indicators</vt:lpstr>
      <vt:lpstr>Background</vt:lpstr>
      <vt:lpstr>Purpose</vt:lpstr>
      <vt:lpstr>Features </vt:lpstr>
      <vt:lpstr>Time Series Features </vt:lpstr>
      <vt:lpstr>Feature Engineering</vt:lpstr>
      <vt:lpstr>Model</vt:lpstr>
      <vt:lpstr>Result</vt:lpstr>
      <vt:lpstr>Conclusion</vt:lpstr>
      <vt:lpstr>Improvements/Discussion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Otten, Liam</dc:creator>
  <cp:lastModifiedBy>Wachi, Cocoro</cp:lastModifiedBy>
  <cp:revision>2</cp:revision>
  <dcterms:created xsi:type="dcterms:W3CDTF">2025-04-29T22:51:41Z</dcterms:created>
  <dcterms:modified xsi:type="dcterms:W3CDTF">2025-05-05T15:01:25Z</dcterms:modified>
</cp:coreProperties>
</file>